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70" r:id="rId1"/>
  </p:sldMasterIdLst>
  <p:notesMasterIdLst>
    <p:notesMasterId r:id="rId6"/>
  </p:notesMasterIdLst>
  <p:handoutMasterIdLst>
    <p:handoutMasterId r:id="rId7"/>
  </p:handoutMasterIdLst>
  <p:sldIdLst>
    <p:sldId id="1619" r:id="rId2"/>
    <p:sldId id="1602" r:id="rId3"/>
    <p:sldId id="1625" r:id="rId4"/>
    <p:sldId id="1627" r:id="rId5"/>
  </p:sldIdLst>
  <p:sldSz cx="12190413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13">
          <p15:clr>
            <a:srgbClr val="A4A3A4"/>
          </p15:clr>
        </p15:guide>
        <p15:guide id="2" pos="731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2060"/>
    <a:srgbClr val="F4A01C"/>
    <a:srgbClr val="EB3636"/>
    <a:srgbClr val="1A1A1A"/>
    <a:srgbClr val="EB4F44"/>
    <a:srgbClr val="FFF5EF"/>
    <a:srgbClr val="30BEB4"/>
    <a:srgbClr val="FFFFCC"/>
    <a:srgbClr val="41CFC5"/>
    <a:srgbClr val="8DD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23" autoAdjust="0"/>
    <p:restoredTop sz="84492" autoAdjust="0"/>
  </p:normalViewPr>
  <p:slideViewPr>
    <p:cSldViewPr snapToGrid="0">
      <p:cViewPr>
        <p:scale>
          <a:sx n="80" d="100"/>
          <a:sy n="80" d="100"/>
        </p:scale>
        <p:origin x="-2226" y="-852"/>
      </p:cViewPr>
      <p:guideLst>
        <p:guide orient="horz" pos="2513"/>
        <p:guide pos="73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4044" y="-96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3F5F03-FCF4-4B23-AFB0-182A299D6043}" type="datetimeFigureOut">
              <a:rPr lang="zh-TW" altLang="en-US"/>
              <a:pPr>
                <a:defRPr/>
              </a:pPr>
              <a:t>2020/11/9</a:t>
            </a:fld>
            <a:endParaRPr lang="en-US" altLang="zh-TW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9752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2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1F9B5F-0C32-4402-9AD3-22EF7D3925C2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2432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71E9F5-C43E-4131-BD3C-8E6452DCD645}" type="datetimeFigureOut">
              <a:rPr lang="zh-TW" altLang="en-US"/>
              <a:pPr>
                <a:defRPr/>
              </a:pPr>
              <a:t>2020/11/9</a:t>
            </a:fld>
            <a:endParaRPr lang="en-US" altLang="zh-TW"/>
          </a:p>
        </p:txBody>
      </p:sp>
      <p:sp>
        <p:nvSpPr>
          <p:cNvPr id="52228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3663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8"/>
            <a:ext cx="4984750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9752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2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7" tIns="45725" rIns="91447" bIns="4572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3B52F7C-B6DD-494F-9E4B-0E9B91EA5AA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14568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SimSun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SimSun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SimSun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SimSun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281" y="2130428"/>
            <a:ext cx="10361851" cy="1470025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1051D9-8171-4153-B112-D28CA9A563D0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345983" y="6492875"/>
            <a:ext cx="2844430" cy="365125"/>
          </a:xfrm>
        </p:spPr>
        <p:txBody>
          <a:bodyPr/>
          <a:lstStyle/>
          <a:p>
            <a:pPr>
              <a:defRPr/>
            </a:pPr>
            <a:fld id="{58FF9A48-E03E-4394-9385-7C9D7CB13E03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912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F91DD3-E177-4B5C-B716-76E6E82A6067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EE9ECE-298C-4E0E-9A22-5A6E93FC61D2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40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2960" y="4406903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2A085A-B9C3-403E-B5F9-01C00D31CD1D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576413-C39D-4724-A2EF-56046EA66DBD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4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2696" y="1600203"/>
            <a:ext cx="721054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226413" y="1600203"/>
            <a:ext cx="721266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DDFF49-F386-4E35-BA7C-437482BF0AFD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15F51E-6847-49F2-95B9-24F9B6C34B88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065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7986EB-D20A-4282-8E72-3A0551D6F4DE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E98FF-D53A-413A-ACA7-2C09EAA797C8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3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21ED10-E406-45B6-A07A-5C655B6C6734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838823-8AF8-43C5-AB15-7558AFA1141E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15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F24935-6293-4857-9F3A-481B049890A7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AB45F-66FC-45B9-AA40-E43757AA7BB4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543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113" y="273052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521" y="1435102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03ADAC-328C-46EC-A581-CB60752A1012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BF3C4E-AC39-4AB1-B31F-2F83E68E87AC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08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EB5D6C-FDC6-4FAA-9262-BC43966D0929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E7764-078B-41E3-8C59-EA06EF138E52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67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9004B9-7682-4AE3-A109-7C4F4C4AB8DE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B227E0-7C11-42AE-AC1B-DD2EF866A09D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76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1784068" y="274639"/>
            <a:ext cx="3655008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502E08-7D5A-4A36-941C-76D67EDF9C13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91140-2B49-48A0-9592-422CA2497EE6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0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521" y="1600203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520" y="6356353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E40A6D7-0440-42EE-8686-60C43D48544A}" type="datetime1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2020/11/9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058" y="6356353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9345983" y="6547690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7B47332-B2AF-4C7D-9356-ED885290C172}" type="slidenum">
              <a:rPr lang="zh-TW" alt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937" y="-113501"/>
            <a:ext cx="1214622" cy="74052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12190413" cy="6858000"/>
          </a:xfrm>
          <a:prstGeom prst="rect">
            <a:avLst/>
          </a:prstGeom>
          <a:solidFill>
            <a:srgbClr val="FFF5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3200"/>
          </a:p>
        </p:txBody>
      </p:sp>
    </p:spTree>
    <p:extLst>
      <p:ext uri="{BB962C8B-B14F-4D97-AF65-F5344CB8AC3E}">
        <p14:creationId xmlns:p14="http://schemas.microsoft.com/office/powerpoint/2010/main" val="25966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800" b="1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725332" y="1682366"/>
            <a:ext cx="48852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altLang="zh-TW" sz="44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Company Brief </a:t>
            </a:r>
            <a:endParaRPr lang="zh-TW" altLang="en-US" sz="4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658149" y="6375504"/>
            <a:ext cx="518615" cy="477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endParaRPr lang="zh-TW" altLang="en-US" b="1" dirty="0">
              <a:solidFill>
                <a:schemeClr val="bg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" y="0"/>
            <a:ext cx="12190413" cy="149013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313899" y="423393"/>
            <a:ext cx="2052202" cy="2019555"/>
          </a:xfrm>
          <a:prstGeom prst="ellipse">
            <a:avLst/>
          </a:prstGeom>
          <a:solidFill>
            <a:schemeClr val="bg1"/>
          </a:solidFill>
          <a:ln w="1174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4617771" y="191069"/>
            <a:ext cx="249780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TW" sz="66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ASUS</a:t>
            </a:r>
            <a:endParaRPr lang="zh-TW" altLang="en-US" sz="6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95205" y="2763431"/>
            <a:ext cx="56073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54" lvl="0" indent="-457154">
              <a:buFont typeface="Wingdings" panose="05000000000000000000" pitchFamily="2" charset="2"/>
              <a:buChar char="l"/>
            </a:pP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Top 10 Global Notebook manufacturer</a:t>
            </a:r>
          </a:p>
          <a:p>
            <a:pPr marL="457154" lvl="0" indent="-457154">
              <a:buFont typeface="Wingdings" panose="05000000000000000000" pitchFamily="2" charset="2"/>
              <a:buChar char="l"/>
            </a:pP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Global production and service operations, covering areas such as North America, Europe, Middle East, Africa, China, India, etc.</a:t>
            </a:r>
            <a:endParaRPr lang="en-US" altLang="zh-TW" sz="16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pic>
        <p:nvPicPr>
          <p:cNvPr id="16" name="Picture 6" descr="ãè¯ç¢©ãçåçæå°çµæ">
            <a:extLst>
              <a:ext uri="{FF2B5EF4-FFF2-40B4-BE49-F238E27FC236}">
                <a16:creationId xmlns:a16="http://schemas.microsoft.com/office/drawing/2014/main" xmlns="" id="{C5B8142E-2DBD-4C1D-93E8-8666DD6F7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34420" r="11927" b="35409"/>
          <a:stretch/>
        </p:blipFill>
        <p:spPr bwMode="auto">
          <a:xfrm>
            <a:off x="537598" y="1209937"/>
            <a:ext cx="1604804" cy="56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/>
        </p:nvSpPr>
        <p:spPr>
          <a:xfrm>
            <a:off x="687083" y="2644039"/>
            <a:ext cx="4933950" cy="224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5966" lvl="0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Founded in 1990</a:t>
            </a:r>
            <a:endParaRPr lang="en-US" altLang="zh-TW" kern="0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marL="335966" lvl="0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Number of Employees: 5,892</a:t>
            </a:r>
            <a:endParaRPr lang="en-US" altLang="zh-TW" kern="0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Consolidated revenue in 2019 was US$12.23 billion</a:t>
            </a:r>
            <a:endParaRPr lang="en-US" altLang="zh-TW" kern="0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11658149" y="6375504"/>
            <a:ext cx="518615" cy="477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endParaRPr lang="zh-TW" altLang="en-US" b="1" dirty="0">
              <a:solidFill>
                <a:schemeClr val="bg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9441" y="0"/>
            <a:ext cx="12190413" cy="149013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873779" y="26512"/>
            <a:ext cx="92791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Industrial Technology Research </a:t>
            </a:r>
            <a:r>
              <a:rPr lang="en-US" altLang="zh-TW" sz="48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Institute</a:t>
            </a:r>
            <a:endParaRPr lang="zh-TW" altLang="en-US" sz="4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313899" y="423393"/>
            <a:ext cx="2052202" cy="2019555"/>
          </a:xfrm>
          <a:prstGeom prst="ellipse">
            <a:avLst/>
          </a:prstGeom>
          <a:solidFill>
            <a:schemeClr val="bg1"/>
          </a:solidFill>
          <a:ln w="1174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3725332" y="1682366"/>
            <a:ext cx="48852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altLang="zh-TW" sz="44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Company Brief </a:t>
            </a:r>
            <a:endParaRPr lang="zh-TW" altLang="en-US" sz="4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64" y="1004341"/>
            <a:ext cx="1792071" cy="741548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698800" y="2658691"/>
            <a:ext cx="5611269" cy="263231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Established in 1973</a:t>
            </a:r>
          </a:p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No. of employees</a:t>
            </a:r>
            <a:r>
              <a:rPr lang="zh-TW" altLang="en-US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：</a:t>
            </a: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6,181</a:t>
            </a:r>
          </a:p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Taiwan largest R&amp;D institute for industrial technology</a:t>
            </a:r>
            <a:endParaRPr lang="en-US" altLang="zh-TW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10069" y="2381093"/>
            <a:ext cx="56073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54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0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ITRI was first established to develop the technology of the Integrated Circuit, nurturing the emerging industrial sectors.</a:t>
            </a:r>
          </a:p>
          <a:p>
            <a:pPr marL="457154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0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ITRI has accumulated nearly 20 thousand patents, as a result, paving the way for new technology companies such as TSMC,  UMC, EPISTAR, etc.</a:t>
            </a:r>
          </a:p>
        </p:txBody>
      </p:sp>
    </p:spTree>
    <p:extLst>
      <p:ext uri="{BB962C8B-B14F-4D97-AF65-F5344CB8AC3E}">
        <p14:creationId xmlns:p14="http://schemas.microsoft.com/office/powerpoint/2010/main" val="366380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11658149" y="6375504"/>
            <a:ext cx="518615" cy="477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endParaRPr lang="zh-TW" altLang="en-US" b="1" dirty="0">
              <a:solidFill>
                <a:schemeClr val="bg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" y="0"/>
            <a:ext cx="12190413" cy="149013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308078" y="296332"/>
            <a:ext cx="3540522" cy="1136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TW" sz="6600" b="1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Realtek</a:t>
            </a:r>
            <a:endParaRPr lang="zh-TW" altLang="en-US" sz="6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313899" y="423393"/>
            <a:ext cx="2052202" cy="2019555"/>
          </a:xfrm>
          <a:prstGeom prst="ellipse">
            <a:avLst/>
          </a:prstGeom>
          <a:solidFill>
            <a:schemeClr val="bg1"/>
          </a:solidFill>
          <a:ln w="1174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3725332" y="1682366"/>
            <a:ext cx="48852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altLang="zh-TW" sz="44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Company Brief </a:t>
            </a:r>
            <a:endParaRPr lang="zh-TW" altLang="en-US" sz="4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20264" y="2763355"/>
            <a:ext cx="6200457" cy="263231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Established in 1987</a:t>
            </a:r>
          </a:p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No. of Employees</a:t>
            </a:r>
            <a:r>
              <a:rPr lang="zh-TW" altLang="en-US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：</a:t>
            </a: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5,247</a:t>
            </a:r>
          </a:p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Consolidated revenue in 2019 was </a:t>
            </a: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US$2.12 billion</a:t>
            </a:r>
            <a:endParaRPr lang="en-US" altLang="zh-TW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10069" y="2774518"/>
            <a:ext cx="5607387" cy="2873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54" lvl="0" indent="-457154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International renown IC designer</a:t>
            </a:r>
            <a:endParaRPr lang="en-US" altLang="zh-TW" kern="0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marL="457154" indent="-457154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TW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Global production and service operations, covering areas such as 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Japan, Korea, </a:t>
            </a:r>
            <a:r>
              <a:rPr lang="en-US" altLang="zh-TW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China, 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Singapore, </a:t>
            </a:r>
            <a:r>
              <a:rPr lang="en-US" altLang="zh-TW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etc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.</a:t>
            </a:r>
            <a:endParaRPr lang="en-US" altLang="zh-TW" sz="16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6" y="837650"/>
            <a:ext cx="1877052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11658149" y="6375504"/>
            <a:ext cx="518615" cy="477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endParaRPr lang="zh-TW" altLang="en-US" b="1" dirty="0">
              <a:solidFill>
                <a:schemeClr val="bg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" y="0"/>
            <a:ext cx="12190413" cy="149013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2789304" y="296332"/>
            <a:ext cx="81066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TW" sz="6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Keding Enterprises</a:t>
            </a:r>
            <a:endParaRPr lang="zh-TW" altLang="en-US" sz="6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313899" y="423393"/>
            <a:ext cx="2052202" cy="2019555"/>
          </a:xfrm>
          <a:prstGeom prst="ellipse">
            <a:avLst/>
          </a:prstGeom>
          <a:solidFill>
            <a:schemeClr val="bg1"/>
          </a:solidFill>
          <a:ln w="1174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3725332" y="1682366"/>
            <a:ext cx="48852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altLang="zh-TW" sz="44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Company Brief </a:t>
            </a:r>
            <a:endParaRPr lang="zh-TW" altLang="en-US" sz="4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20264" y="2763355"/>
            <a:ext cx="6200457" cy="270842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Established in 2002</a:t>
            </a:r>
          </a:p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No. of Employees</a:t>
            </a:r>
            <a:r>
              <a:rPr lang="zh-TW" altLang="en-US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：</a:t>
            </a: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797</a:t>
            </a:r>
          </a:p>
          <a:p>
            <a:pPr marL="335966" indent="-457154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Consolidated revenue in 2019 was </a:t>
            </a:r>
            <a:r>
              <a:rPr lang="en-US" altLang="zh-TW" sz="2800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US$89.67 million</a:t>
            </a:r>
            <a:endParaRPr lang="en-US" altLang="zh-TW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10069" y="2774518"/>
            <a:ext cx="5607387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54" lvl="0" indent="-457154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The </a:t>
            </a:r>
            <a:r>
              <a:rPr lang="en-US" altLang="zh-TW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leading brand in the industry of construction materials in 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Taiwan.</a:t>
            </a:r>
            <a:endParaRPr lang="en-US" altLang="zh-TW" kern="0" dirty="0" smtClean="0">
              <a:latin typeface="Microsoft YaHei" panose="020B0503020204020204" pitchFamily="34" charset="-122"/>
              <a:ea typeface="Microsoft YaHei" panose="020B0503020204020204" pitchFamily="34" charset="-122"/>
              <a:cs typeface="Calibri" panose="020F0502020204030204" pitchFamily="34" charset="0"/>
            </a:endParaRPr>
          </a:p>
          <a:p>
            <a:pPr marL="457154" lvl="0" indent="-457154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TW" altLang="en-US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Global </a:t>
            </a:r>
            <a:r>
              <a:rPr lang="en-US" altLang="zh-TW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production and service operations, covering areas such as 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America</a:t>
            </a:r>
            <a:r>
              <a:rPr lang="en-US" altLang="zh-TW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 ,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TW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Japan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, Korea, </a:t>
            </a:r>
            <a:r>
              <a:rPr lang="en-US" altLang="zh-TW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China, Singapore, India, etc</a:t>
            </a:r>
            <a:r>
              <a:rPr lang="en-US" altLang="zh-TW" kern="0" dirty="0" smtClean="0">
                <a:latin typeface="Microsoft YaHei" panose="020B0503020204020204" pitchFamily="34" charset="-122"/>
                <a:ea typeface="Microsoft YaHei" panose="020B0503020204020204" pitchFamily="34" charset="-122"/>
                <a:cs typeface="Calibri" panose="020F0502020204030204" pitchFamily="34" charset="0"/>
              </a:rPr>
              <a:t>.</a:t>
            </a:r>
            <a:endParaRPr lang="en-US" altLang="zh-TW" sz="16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36" b="37269"/>
          <a:stretch/>
        </p:blipFill>
        <p:spPr>
          <a:xfrm>
            <a:off x="324532" y="1063258"/>
            <a:ext cx="2052202" cy="64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71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37464</TotalTime>
  <Words>223</Words>
  <Application>Microsoft Office PowerPoint</Application>
  <PresentationFormat>自訂</PresentationFormat>
  <Paragraphs>32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林育伊</dc:creator>
  <cp:lastModifiedBy>賴佩祺</cp:lastModifiedBy>
  <cp:revision>2136</cp:revision>
  <cp:lastPrinted>2018-04-02T09:17:51Z</cp:lastPrinted>
  <dcterms:modified xsi:type="dcterms:W3CDTF">2020-11-09T08:01:34Z</dcterms:modified>
</cp:coreProperties>
</file>